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58" r:id="rId5"/>
    <p:sldId id="27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74eF4R8ZU0IN2fJhMNLZLkFLc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DCC64C-79F8-4F6E-A11D-3597F310284E}">
  <a:tblStyle styleId="{C7DCC64C-79F8-4F6E-A11D-3597F31028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068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ac5b1a590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5ac5b1a590_3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16196e02f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3616196e02f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7d68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67d68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7d681419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367d681419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5c79dde5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365c79dde5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16196e02f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3616196e02f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5c79dde5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365c79dde5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ac5b1a590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35ac5b1a590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6de6903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366de6903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property image from OS map using nimbus or landinsight. Add type of property &amp; the site area. Do the critical checks.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44BFBB15-4568-25FC-0303-EC8B8879E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>
            <a:extLst>
              <a:ext uri="{FF2B5EF4-FFF2-40B4-BE49-F238E27FC236}">
                <a16:creationId xmlns:a16="http://schemas.microsoft.com/office/drawing/2014/main" id="{492C27C3-3040-8190-6A9B-E6A5BBE43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>
            <a:extLst>
              <a:ext uri="{FF2B5EF4-FFF2-40B4-BE49-F238E27FC236}">
                <a16:creationId xmlns:a16="http://schemas.microsoft.com/office/drawing/2014/main" id="{A8D979D5-4F93-C761-4D17-78356FC0F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21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property image from OS map using nimbus or landinsight. Add type of property &amp; the site area. Do the critical checks.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ac5b1a59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35ac5b1a59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12ec61f4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612ec61f4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2" name="Google Shape;12;p18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13" name="Google Shape;13;p18"/>
            <p:cNvPicPr preferRelativeResize="0"/>
            <p:nvPr/>
          </p:nvPicPr>
          <p:blipFill rotWithShape="1">
            <a:blip r:embed="rId2">
              <a:alphaModFix/>
            </a:blip>
            <a:srcRect t="31459"/>
            <a:stretch/>
          </p:blipFill>
          <p:spPr>
            <a:xfrm>
              <a:off x="0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8"/>
            <p:cNvSpPr/>
            <p:nvPr/>
          </p:nvSpPr>
          <p:spPr>
            <a:xfrm>
              <a:off x="1959475" y="1399400"/>
              <a:ext cx="5096400" cy="13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ctrTitle" idx="2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3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22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7" name="Google Shape;7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81" name="Google Shape;81;p3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82" name="Google Shape;82;p31"/>
            <p:cNvPicPr preferRelativeResize="0"/>
            <p:nvPr/>
          </p:nvPicPr>
          <p:blipFill rotWithShape="1">
            <a:blip r:embed="rId2">
              <a:alphaModFix/>
            </a:blip>
            <a:srcRect t="31459"/>
            <a:stretch/>
          </p:blipFill>
          <p:spPr>
            <a:xfrm>
              <a:off x="0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31"/>
            <p:cNvSpPr/>
            <p:nvPr/>
          </p:nvSpPr>
          <p:spPr>
            <a:xfrm>
              <a:off x="1959475" y="1399400"/>
              <a:ext cx="5096400" cy="13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ctrTitle" idx="2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subTitle" idx="3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2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1" name="Google Shape;9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33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3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" name="Google Shape;9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29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8" name="Google Shape;108;p35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36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29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19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" name="Google Shape;127;p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20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24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4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" name="Google Shape;4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" name="Google Shape;45;p25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" name="Google Shape;50;p26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" name="Google Shape;5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36" name="Google Shape;136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grpSp>
        <p:nvGrpSpPr>
          <p:cNvPr id="137" name="Google Shape;137;p1"/>
          <p:cNvGrpSpPr/>
          <p:nvPr/>
        </p:nvGrpSpPr>
        <p:grpSpPr>
          <a:xfrm>
            <a:off x="0" y="1125575"/>
            <a:ext cx="9143999" cy="4018102"/>
            <a:chOff x="0" y="0"/>
            <a:chExt cx="9143999" cy="5143500"/>
          </a:xfrm>
        </p:grpSpPr>
        <p:pic>
          <p:nvPicPr>
            <p:cNvPr id="138" name="Google Shape;138;p1"/>
            <p:cNvPicPr preferRelativeResize="0"/>
            <p:nvPr/>
          </p:nvPicPr>
          <p:blipFill rotWithShape="1">
            <a:blip r:embed="rId3">
              <a:alphaModFix/>
            </a:blip>
            <a:srcRect t="31459"/>
            <a:stretch/>
          </p:blipFill>
          <p:spPr>
            <a:xfrm>
              <a:off x="0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"/>
            <p:cNvSpPr/>
            <p:nvPr/>
          </p:nvSpPr>
          <p:spPr>
            <a:xfrm>
              <a:off x="1959475" y="1399400"/>
              <a:ext cx="5096400" cy="13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"/>
          <p:cNvSpPr txBox="1">
            <a:spLocks noGrp="1"/>
          </p:cNvSpPr>
          <p:nvPr>
            <p:ph type="ctrTitle" idx="2"/>
          </p:nvPr>
        </p:nvSpPr>
        <p:spPr>
          <a:xfrm>
            <a:off x="311700" y="615575"/>
            <a:ext cx="83583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111"/>
              <a:buNone/>
            </a:pPr>
            <a:r>
              <a:rPr lang="en-GB"/>
              <a:t>{{property address}}</a:t>
            </a:r>
            <a:endParaRPr/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 l="22059" t="54542" r="23106" b="32326"/>
          <a:stretch/>
        </p:blipFill>
        <p:spPr>
          <a:xfrm>
            <a:off x="3221550" y="2219775"/>
            <a:ext cx="3046498" cy="10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"/>
          <p:cNvSpPr txBox="1"/>
          <p:nvPr/>
        </p:nvSpPr>
        <p:spPr>
          <a:xfrm>
            <a:off x="549873" y="1770875"/>
            <a:ext cx="3767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Client: {{client name}}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ac5b1a590_3_2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02" name="Google Shape;202;g35ac5b1a590_3_27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5ac5b1a590_3_277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Existing and Proposed Floor Plan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45C97-4182-93AD-3DFA-225E26B72C1F}"/>
              </a:ext>
            </a:extLst>
          </p:cNvPr>
          <p:cNvSpPr txBox="1"/>
          <p:nvPr/>
        </p:nvSpPr>
        <p:spPr>
          <a:xfrm>
            <a:off x="2176272" y="2717328"/>
            <a:ext cx="4645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{{Sim app Floor plan 1}}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16196e02f_3_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09" name="Google Shape;209;g3616196e02f_3_5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616196e02f_3_55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Existing and Proposed Elevations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54BDD-0874-66E0-A437-C9B72832E864}"/>
              </a:ext>
            </a:extLst>
          </p:cNvPr>
          <p:cNvSpPr txBox="1"/>
          <p:nvPr/>
        </p:nvSpPr>
        <p:spPr>
          <a:xfrm>
            <a:off x="2179583" y="2715436"/>
            <a:ext cx="464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{{Sim app elevation 1}}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7d6814198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16" name="Google Shape;216;g367d6814198_0_0"/>
          <p:cNvSpPr txBox="1"/>
          <p:nvPr/>
        </p:nvSpPr>
        <p:spPr>
          <a:xfrm>
            <a:off x="471000" y="261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</a:t>
            </a:r>
            <a:r>
              <a:rPr lang="en-GB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Planning Applications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367d6814198_0_0"/>
          <p:cNvSpPr txBox="1"/>
          <p:nvPr/>
        </p:nvSpPr>
        <p:spPr>
          <a:xfrm>
            <a:off x="3646375" y="4141775"/>
            <a:ext cx="19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{{Link 2}}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67d6814198_0_0"/>
          <p:cNvSpPr txBox="1"/>
          <p:nvPr/>
        </p:nvSpPr>
        <p:spPr>
          <a:xfrm>
            <a:off x="529825" y="41417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Timeline : </a:t>
            </a:r>
            <a:r>
              <a:rPr lang="en-GB" sz="120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{{timeline 2}}</a:t>
            </a:r>
            <a:r>
              <a:rPr lang="en-GB" sz="1200" b="0" i="0" u="none" strike="noStrike" cap="none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 months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67d6814198_0_0"/>
          <p:cNvSpPr txBox="1"/>
          <p:nvPr/>
        </p:nvSpPr>
        <p:spPr>
          <a:xfrm>
            <a:off x="529825" y="87357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address - sample 2}}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67d6814198_0_0"/>
          <p:cNvSpPr txBox="1"/>
          <p:nvPr/>
        </p:nvSpPr>
        <p:spPr>
          <a:xfrm>
            <a:off x="52982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2 - screenshot}}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67d6814198_0_0"/>
          <p:cNvSpPr txBox="1"/>
          <p:nvPr/>
        </p:nvSpPr>
        <p:spPr>
          <a:xfrm>
            <a:off x="542117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2 - image}}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7d6814198_0_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27" name="Google Shape;227;g367d6814198_0_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67d6814198_0_7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Existing and </a:t>
            </a: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</a:t>
            </a: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plans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E04A8-E9D9-995E-5E4A-465EA26DEAD5}"/>
              </a:ext>
            </a:extLst>
          </p:cNvPr>
          <p:cNvSpPr txBox="1"/>
          <p:nvPr/>
        </p:nvSpPr>
        <p:spPr>
          <a:xfrm>
            <a:off x="2179583" y="2715436"/>
            <a:ext cx="464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{{Sim app floor plan 2}}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5c79dde51_0_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234" name="Google Shape;234;g365c79dde51_0_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65c79dde51_0_3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Existing and </a:t>
            </a: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</a:t>
            </a: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elevations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186F1-E968-AE5C-628E-B8FB69753E32}"/>
              </a:ext>
            </a:extLst>
          </p:cNvPr>
          <p:cNvSpPr txBox="1"/>
          <p:nvPr/>
        </p:nvSpPr>
        <p:spPr>
          <a:xfrm>
            <a:off x="2179583" y="2715436"/>
            <a:ext cx="464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{{Sim app elevation 2}}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16196e02f_3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41" name="Google Shape;241;g3616196e02f_3_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616196e02f_3_26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Reasons for rejection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F2161-D63A-9014-352A-97A6A94212F5}"/>
              </a:ext>
            </a:extLst>
          </p:cNvPr>
          <p:cNvSpPr txBox="1"/>
          <p:nvPr/>
        </p:nvSpPr>
        <p:spPr>
          <a:xfrm>
            <a:off x="2179583" y="2715436"/>
            <a:ext cx="464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  <a:r>
              <a:rPr lang="en-IN" dirty="0"/>
              <a:t>{ rejected application- image}}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5c79dde51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248" name="Google Shape;248;g365c79dde51_0_1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65c79dde51_0_10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How to bypass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0" name="Google Shape;250;g365c79dde51_0_10"/>
          <p:cNvGraphicFramePr/>
          <p:nvPr/>
        </p:nvGraphicFramePr>
        <p:xfrm>
          <a:off x="423025" y="846025"/>
          <a:ext cx="8049375" cy="3199250"/>
        </p:xfrm>
        <a:graphic>
          <a:graphicData uri="http://schemas.openxmlformats.org/drawingml/2006/table">
            <a:tbl>
              <a:tblPr>
                <a:noFill/>
                <a:tableStyleId>{C7DCC64C-79F8-4F6E-A11D-3597F310284E}</a:tableStyleId>
              </a:tblPr>
              <a:tblGrid>
                <a:gridCol w="16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ac5b1a590_5_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Documents to be Submitted</a:t>
            </a:r>
            <a:endParaRPr/>
          </a:p>
        </p:txBody>
      </p:sp>
      <p:sp>
        <p:nvSpPr>
          <p:cNvPr id="256" name="Google Shape;256;g35ac5b1a590_5_45"/>
          <p:cNvSpPr txBox="1">
            <a:spLocks noGrp="1"/>
          </p:cNvSpPr>
          <p:nvPr>
            <p:ph type="body" idx="1"/>
          </p:nvPr>
        </p:nvSpPr>
        <p:spPr>
          <a:xfrm>
            <a:off x="311700" y="1042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GB" sz="1200" b="1" dirty="0">
                <a:solidFill>
                  <a:schemeClr val="dk1"/>
                </a:solidFill>
              </a:rPr>
              <a:t>Full application- {{timeline 1}} Months (from submission) Till Decision Notice</a:t>
            </a:r>
            <a:endParaRPr sz="1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100" dirty="0">
                <a:solidFill>
                  <a:schemeClr val="dk1"/>
                </a:solidFill>
              </a:rPr>
              <a:t>Required Documents: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{{ list of documents required}}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57" name="Google Shape;257;g35ac5b1a590_5_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6de6903f5_0_0"/>
          <p:cNvSpPr txBox="1">
            <a:spLocks noGrp="1"/>
          </p:cNvSpPr>
          <p:nvPr>
            <p:ph type="title"/>
          </p:nvPr>
        </p:nvSpPr>
        <p:spPr>
          <a:xfrm>
            <a:off x="26735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Process of Works</a:t>
            </a:r>
            <a:endParaRPr/>
          </a:p>
        </p:txBody>
      </p:sp>
      <p:sp>
        <p:nvSpPr>
          <p:cNvPr id="263" name="Google Shape;263;g366de6903f5_0_0"/>
          <p:cNvSpPr txBox="1">
            <a:spLocks noGrp="1"/>
          </p:cNvSpPr>
          <p:nvPr>
            <p:ph type="body" idx="1"/>
          </p:nvPr>
        </p:nvSpPr>
        <p:spPr>
          <a:xfrm>
            <a:off x="311700" y="1221500"/>
            <a:ext cx="8328000" cy="26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 b="1" dirty="0">
                <a:solidFill>
                  <a:schemeClr val="dk1"/>
                </a:solidFill>
              </a:rPr>
              <a:t>Site Assessment and Feasibility:</a:t>
            </a:r>
            <a:r>
              <a:rPr lang="en-GB" sz="1100" dirty="0">
                <a:solidFill>
                  <a:schemeClr val="dk1"/>
                </a:solidFill>
              </a:rPr>
              <a:t> Evaluate the property to design development focusing on space optimization, accessibility, and the intended function, while ensuring full compliance with planning regulations.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 b="1" dirty="0">
                <a:solidFill>
                  <a:schemeClr val="dk1"/>
                </a:solidFill>
              </a:rPr>
              <a:t>Measured Survey &amp; Architectural Drawings:</a:t>
            </a:r>
            <a:r>
              <a:rPr lang="en-GB" sz="1100" dirty="0">
                <a:solidFill>
                  <a:schemeClr val="dk1"/>
                </a:solidFill>
              </a:rPr>
              <a:t> Perform a measured survey and produce architectural drawings, including floor plans, elevations, sections, and site plans, ensuring accuracy for both planning and construction purposes.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 dirty="0">
                <a:solidFill>
                  <a:schemeClr val="dk1"/>
                </a:solidFill>
              </a:rPr>
              <a:t>Pre-Planning application : </a:t>
            </a:r>
            <a:r>
              <a:rPr lang="en-GB" sz="1100" dirty="0">
                <a:solidFill>
                  <a:schemeClr val="dk1"/>
                </a:solidFill>
              </a:rPr>
              <a:t>Prepare and submit a schematic planning application for the proposed development, ensuring compliance with local planning standards and requirements.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 b="1" dirty="0">
                <a:solidFill>
                  <a:schemeClr val="dk1"/>
                </a:solidFill>
              </a:rPr>
              <a:t>{{PD/ Full PP/ House holder}} Planning Application:</a:t>
            </a:r>
            <a:r>
              <a:rPr lang="en-GB" sz="1100" dirty="0">
                <a:solidFill>
                  <a:schemeClr val="dk1"/>
                </a:solidFill>
              </a:rPr>
              <a:t> Prepare and submit a detailed planning application for the proposed development, ensuring compliance with local planning standards and requirements.</a:t>
            </a:r>
            <a:endParaRPr sz="1100" dirty="0"/>
          </a:p>
        </p:txBody>
      </p:sp>
      <p:sp>
        <p:nvSpPr>
          <p:cNvPr id="264" name="Google Shape;264;g366de6903f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270" name="Google Shape;270;p12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71" name="Google Shape;2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1000" y="1007000"/>
            <a:ext cx="4767150" cy="2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2"/>
          <p:cNvPicPr preferRelativeResize="0"/>
          <p:nvPr/>
        </p:nvPicPr>
        <p:blipFill rotWithShape="1">
          <a:blip r:embed="rId4">
            <a:alphaModFix/>
          </a:blip>
          <a:srcRect l="11707"/>
          <a:stretch/>
        </p:blipFill>
        <p:spPr>
          <a:xfrm>
            <a:off x="404525" y="1007000"/>
            <a:ext cx="3736476" cy="282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8F6FDC99-15A4-4912-A0E1-6B7993EFC762}" type="slidenum">
              <a:rPr lang="en-IN" smtClean="0"/>
              <a:t>2</a:t>
            </a:fld>
            <a:endParaRPr dirty="0"/>
          </a:p>
        </p:txBody>
      </p:sp>
      <p:sp>
        <p:nvSpPr>
          <p:cNvPr id="148" name="Google Shape;148;p2"/>
          <p:cNvSpPr txBox="1">
            <a:spLocks noGrp="1"/>
          </p:cNvSpPr>
          <p:nvPr>
            <p:ph type="ctrTitle" idx="4294967295"/>
          </p:nvPr>
        </p:nvSpPr>
        <p:spPr>
          <a:xfrm>
            <a:off x="512050" y="415250"/>
            <a:ext cx="83583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lang="en-GB" sz="2700">
                <a:latin typeface="Montserrat"/>
                <a:ea typeface="Montserrat"/>
                <a:cs typeface="Montserrat"/>
                <a:sym typeface="Montserrat"/>
              </a:rPr>
              <a:t>{{property address}}</a:t>
            </a: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766493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{{Property image 1}}</a:t>
            </a:r>
          </a:p>
        </p:txBody>
      </p:sp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B49B832F-B998-EDFD-DC48-E1CA600F66B7}"/>
              </a:ext>
            </a:extLst>
          </p:cNvPr>
          <p:cNvSpPr/>
          <p:nvPr/>
        </p:nvSpPr>
        <p:spPr>
          <a:xfrm>
            <a:off x="5354558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{{Property image 2}}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40587"/>
          <a:stretch/>
        </p:blipFill>
        <p:spPr>
          <a:xfrm>
            <a:off x="337250" y="1093975"/>
            <a:ext cx="3786250" cy="277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3500" y="1093975"/>
            <a:ext cx="4697651" cy="27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l="7194" r="6537" b="6538"/>
          <a:stretch/>
        </p:blipFill>
        <p:spPr>
          <a:xfrm>
            <a:off x="408775" y="952350"/>
            <a:ext cx="4067526" cy="2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6475" y="952350"/>
            <a:ext cx="4628176" cy="29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 l="10088"/>
          <a:stretch/>
        </p:blipFill>
        <p:spPr>
          <a:xfrm>
            <a:off x="482125" y="993900"/>
            <a:ext cx="3902880" cy="28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5000" y="993900"/>
            <a:ext cx="4457899" cy="28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303" name="Google Shape;303;p16"/>
          <p:cNvPicPr preferRelativeResize="0"/>
          <p:nvPr/>
        </p:nvPicPr>
        <p:blipFill rotWithShape="1">
          <a:blip r:embed="rId3">
            <a:alphaModFix/>
          </a:blip>
          <a:srcRect l="22083" t="3378" r="19354" b="13366"/>
          <a:stretch/>
        </p:blipFill>
        <p:spPr>
          <a:xfrm>
            <a:off x="567625" y="993900"/>
            <a:ext cx="3305775" cy="29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401" y="993900"/>
            <a:ext cx="4861024" cy="298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Property Images</a:t>
            </a: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5131150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{{Property 3D images 2}}</a:t>
            </a:r>
          </a:p>
        </p:txBody>
      </p:sp>
      <p:sp>
        <p:nvSpPr>
          <p:cNvPr id="157" name="Google Shape;157;p3"/>
          <p:cNvSpPr/>
          <p:nvPr/>
        </p:nvSpPr>
        <p:spPr>
          <a:xfrm>
            <a:off x="668400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{{Property 3D images 1}}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EA3686B9-393E-7D36-BD27-3C232020F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>
            <a:extLst>
              <a:ext uri="{FF2B5EF4-FFF2-40B4-BE49-F238E27FC236}">
                <a16:creationId xmlns:a16="http://schemas.microsoft.com/office/drawing/2014/main" id="{F7B954A9-D394-9D89-5536-629B13B2CE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55" name="Google Shape;155;p3">
            <a:extLst>
              <a:ext uri="{FF2B5EF4-FFF2-40B4-BE49-F238E27FC236}">
                <a16:creationId xmlns:a16="http://schemas.microsoft.com/office/drawing/2014/main" id="{CACDEF43-C6C8-BBD7-BBE8-1F9EF08F2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Property Images</a:t>
            </a:r>
            <a:endParaRPr dirty="0"/>
          </a:p>
        </p:txBody>
      </p:sp>
      <p:sp>
        <p:nvSpPr>
          <p:cNvPr id="156" name="Google Shape;156;p3">
            <a:extLst>
              <a:ext uri="{FF2B5EF4-FFF2-40B4-BE49-F238E27FC236}">
                <a16:creationId xmlns:a16="http://schemas.microsoft.com/office/drawing/2014/main" id="{E3FCC0B3-6632-FAB1-CF2D-113205B5FBAD}"/>
              </a:ext>
            </a:extLst>
          </p:cNvPr>
          <p:cNvSpPr/>
          <p:nvPr/>
        </p:nvSpPr>
        <p:spPr>
          <a:xfrm>
            <a:off x="5131150" y="1278000"/>
            <a:ext cx="2745360" cy="14042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{{Interior image 2}}</a:t>
            </a:r>
          </a:p>
        </p:txBody>
      </p:sp>
      <p:sp>
        <p:nvSpPr>
          <p:cNvPr id="157" name="Google Shape;157;p3">
            <a:extLst>
              <a:ext uri="{FF2B5EF4-FFF2-40B4-BE49-F238E27FC236}">
                <a16:creationId xmlns:a16="http://schemas.microsoft.com/office/drawing/2014/main" id="{9BA143ED-6478-9F68-803D-9F8816811FDF}"/>
              </a:ext>
            </a:extLst>
          </p:cNvPr>
          <p:cNvSpPr/>
          <p:nvPr/>
        </p:nvSpPr>
        <p:spPr>
          <a:xfrm>
            <a:off x="668400" y="1278000"/>
            <a:ext cx="2745360" cy="14042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{{Interior image 1}} </a:t>
            </a:r>
          </a:p>
        </p:txBody>
      </p:sp>
      <p:sp>
        <p:nvSpPr>
          <p:cNvPr id="2" name="Google Shape;156;p3">
            <a:extLst>
              <a:ext uri="{FF2B5EF4-FFF2-40B4-BE49-F238E27FC236}">
                <a16:creationId xmlns:a16="http://schemas.microsoft.com/office/drawing/2014/main" id="{D3B9D114-9445-9A86-EB96-F7B60A39BBC1}"/>
              </a:ext>
            </a:extLst>
          </p:cNvPr>
          <p:cNvSpPr/>
          <p:nvPr/>
        </p:nvSpPr>
        <p:spPr>
          <a:xfrm>
            <a:off x="5131150" y="2911728"/>
            <a:ext cx="2745360" cy="14042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{{Interior image 4}}</a:t>
            </a:r>
          </a:p>
        </p:txBody>
      </p:sp>
      <p:sp>
        <p:nvSpPr>
          <p:cNvPr id="3" name="Google Shape;157;p3">
            <a:extLst>
              <a:ext uri="{FF2B5EF4-FFF2-40B4-BE49-F238E27FC236}">
                <a16:creationId xmlns:a16="http://schemas.microsoft.com/office/drawing/2014/main" id="{1FD8909B-1132-96B2-2080-9CE7581A9854}"/>
              </a:ext>
            </a:extLst>
          </p:cNvPr>
          <p:cNvSpPr/>
          <p:nvPr/>
        </p:nvSpPr>
        <p:spPr>
          <a:xfrm>
            <a:off x="668400" y="2911728"/>
            <a:ext cx="2745360" cy="14042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{{Interior image 3}}</a:t>
            </a:r>
          </a:p>
        </p:txBody>
      </p:sp>
    </p:spTree>
    <p:extLst>
      <p:ext uri="{BB962C8B-B14F-4D97-AF65-F5344CB8AC3E}">
        <p14:creationId xmlns:p14="http://schemas.microsoft.com/office/powerpoint/2010/main" val="70927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>
            <a:spLocks noGrp="1"/>
          </p:cNvSpPr>
          <p:nvPr>
            <p:ph type="title"/>
          </p:nvPr>
        </p:nvSpPr>
        <p:spPr>
          <a:xfrm>
            <a:off x="412800" y="426500"/>
            <a:ext cx="532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/>
              <a:t>Property Information</a:t>
            </a:r>
            <a:endParaRPr/>
          </a:p>
        </p:txBody>
      </p:sp>
      <p:sp>
        <p:nvSpPr>
          <p:cNvPr id="163" name="Google Shape;163;p4"/>
          <p:cNvSpPr txBox="1">
            <a:spLocks noGrp="1"/>
          </p:cNvSpPr>
          <p:nvPr>
            <p:ph type="body" idx="1"/>
          </p:nvPr>
        </p:nvSpPr>
        <p:spPr>
          <a:xfrm>
            <a:off x="311700" y="1465800"/>
            <a:ext cx="43476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Property type- {{existing use}}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Council : {{local council name}} Council.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Built Area - {{total area}} Sqm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{{constraints}}</a:t>
            </a:r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5526175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{{OS Map}}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ac5b1a590_3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Scope of Works</a:t>
            </a:r>
            <a:endParaRPr/>
          </a:p>
        </p:txBody>
      </p:sp>
      <p:sp>
        <p:nvSpPr>
          <p:cNvPr id="171" name="Google Shape;171;g35ac5b1a590_3_0"/>
          <p:cNvSpPr txBox="1">
            <a:spLocks noGrp="1"/>
          </p:cNvSpPr>
          <p:nvPr>
            <p:ph type="body" idx="1"/>
          </p:nvPr>
        </p:nvSpPr>
        <p:spPr>
          <a:xfrm>
            <a:off x="311700" y="1221500"/>
            <a:ext cx="83280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-GB">
                <a:solidFill>
                  <a:srgbClr val="101828"/>
                </a:solidFill>
              </a:rPr>
              <a:t>{{scope of work}}</a:t>
            </a:r>
            <a:endParaRPr>
              <a:solidFill>
                <a:srgbClr val="101828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>
              <a:solidFill>
                <a:srgbClr val="101828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100"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100"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endParaRPr sz="1100"/>
          </a:p>
        </p:txBody>
      </p:sp>
      <p:sp>
        <p:nvSpPr>
          <p:cNvPr id="172" name="Google Shape;172;g35ac5b1a590_3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318875" y="114925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Conceptual design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318875" y="114925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Conceptual design  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3FB8-D878-EEAA-CC20-ADDA37A6DB3A}"/>
              </a:ext>
            </a:extLst>
          </p:cNvPr>
          <p:cNvSpPr txBox="1"/>
          <p:nvPr/>
        </p:nvSpPr>
        <p:spPr>
          <a:xfrm>
            <a:off x="2176272" y="2717328"/>
            <a:ext cx="4645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{{conceptual Design - </a:t>
            </a:r>
            <a:r>
              <a:rPr lang="en-IN" dirty="0" err="1"/>
              <a:t>chatgpt</a:t>
            </a:r>
            <a:r>
              <a:rPr lang="en-IN" dirty="0"/>
              <a:t>}}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85" name="Google Shape;185;p6"/>
          <p:cNvSpPr txBox="1">
            <a:spLocks noGrp="1"/>
          </p:cNvSpPr>
          <p:nvPr>
            <p:ph type="title"/>
          </p:nvPr>
        </p:nvSpPr>
        <p:spPr>
          <a:xfrm>
            <a:off x="318875" y="114925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Conceptual design - Plan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9EB06-D5A3-4F88-2E1F-B7DFF44C7524}"/>
              </a:ext>
            </a:extLst>
          </p:cNvPr>
          <p:cNvSpPr txBox="1"/>
          <p:nvPr/>
        </p:nvSpPr>
        <p:spPr>
          <a:xfrm>
            <a:off x="2176272" y="2717328"/>
            <a:ext cx="4645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{{Conceptual Floor Plan}}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12ec61f43_1_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91" name="Google Shape;191;g3612ec61f43_1_8"/>
          <p:cNvSpPr txBox="1"/>
          <p:nvPr/>
        </p:nvSpPr>
        <p:spPr>
          <a:xfrm>
            <a:off x="471000" y="261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 Planning Applications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3612ec61f43_1_8"/>
          <p:cNvSpPr txBox="1"/>
          <p:nvPr/>
        </p:nvSpPr>
        <p:spPr>
          <a:xfrm>
            <a:off x="3646375" y="4141775"/>
            <a:ext cx="19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{{Link 1}}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612ec61f43_1_8"/>
          <p:cNvSpPr txBox="1"/>
          <p:nvPr/>
        </p:nvSpPr>
        <p:spPr>
          <a:xfrm>
            <a:off x="529825" y="3957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Timeline : </a:t>
            </a:r>
            <a:r>
              <a:rPr lang="en-GB" sz="1200" dirty="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{{timeline 1}}</a:t>
            </a:r>
            <a:r>
              <a:rPr lang="en-GB" sz="1200" b="0" i="0" u="none" strike="noStrike" cap="none" dirty="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 months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612ec61f43_1_8"/>
          <p:cNvSpPr txBox="1"/>
          <p:nvPr/>
        </p:nvSpPr>
        <p:spPr>
          <a:xfrm>
            <a:off x="529825" y="87357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address - sample 1}}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612ec61f43_1_8"/>
          <p:cNvSpPr txBox="1"/>
          <p:nvPr/>
        </p:nvSpPr>
        <p:spPr>
          <a:xfrm>
            <a:off x="52982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1 - screenshot}}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612ec61f43_1_8"/>
          <p:cNvSpPr txBox="1"/>
          <p:nvPr/>
        </p:nvSpPr>
        <p:spPr>
          <a:xfrm>
            <a:off x="542117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1 - image}}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595</Words>
  <Application>Microsoft Office PowerPoint</Application>
  <PresentationFormat>On-screen Show (16:9)</PresentationFormat>
  <Paragraphs>110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Montserrat</vt:lpstr>
      <vt:lpstr>Simple Light</vt:lpstr>
      <vt:lpstr>Simple Light</vt:lpstr>
      <vt:lpstr>PowerPoint Presentation</vt:lpstr>
      <vt:lpstr>{{property address}}</vt:lpstr>
      <vt:lpstr>Property Images</vt:lpstr>
      <vt:lpstr>Property Images</vt:lpstr>
      <vt:lpstr>Property Information</vt:lpstr>
      <vt:lpstr>Scope of Works</vt:lpstr>
      <vt:lpstr>Conceptual design</vt:lpstr>
      <vt:lpstr>Conceptual design -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Documents to be Submitted</vt:lpstr>
      <vt:lpstr>Process of Works</vt:lpstr>
      <vt:lpstr>Track Records</vt:lpstr>
      <vt:lpstr>Track Records</vt:lpstr>
      <vt:lpstr>Track Records</vt:lpstr>
      <vt:lpstr>Track Records</vt:lpstr>
      <vt:lpstr>Track Records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anil kumar</dc:creator>
  <cp:lastModifiedBy>varsha kumaravel</cp:lastModifiedBy>
  <cp:revision>2</cp:revision>
  <dcterms:modified xsi:type="dcterms:W3CDTF">2025-06-21T09:57:17Z</dcterms:modified>
</cp:coreProperties>
</file>